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73" r:id="rId3"/>
    <p:sldId id="284" r:id="rId4"/>
    <p:sldId id="275" r:id="rId5"/>
    <p:sldId id="283" r:id="rId6"/>
    <p:sldId id="276" r:id="rId7"/>
    <p:sldId id="277" r:id="rId8"/>
    <p:sldId id="282" r:id="rId9"/>
    <p:sldId id="280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01" autoAdjust="0"/>
  </p:normalViewPr>
  <p:slideViewPr>
    <p:cSldViewPr showGuides="1">
      <p:cViewPr varScale="1">
        <p:scale>
          <a:sx n="77" d="100"/>
          <a:sy n="77" d="100"/>
        </p:scale>
        <p:origin x="-108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Franklin Gothic Book"/>
              </a:rPr>
              <a:t>Click to move the slide</a:t>
            </a: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32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33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34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F81DC95E-F9E3-4CD2-98AC-F3AE85A9DF67}" type="slidenum">
              <a:rPr lang="en-US" sz="1400" b="0" strike="noStrike" spc="-1">
                <a:latin typeface="Times New Roman"/>
              </a:rPr>
              <a:t>‹Nr.›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1633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F81DC95E-F9E3-4CD2-98AC-F3AE85A9DF67}" type="slidenum">
              <a:rPr lang="en-US" sz="1400" b="0" strike="noStrike" spc="-1" smtClean="0">
                <a:latin typeface="Times New Roman"/>
              </a:rPr>
              <a:t>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8079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E3A1033-0410-4C65-A178-2F5C027B8FC4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6FAC67-B95E-456B-A65F-B7D21E71D1AC}" type="slidenum">
              <a:t>‹Nr.›</a:t>
            </a:fld>
            <a:endParaRPr/>
          </a:p>
        </p:txBody>
      </p:sp>
      <p:sp>
        <p:nvSpPr>
          <p:cNvPr id="2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ECCD394-F96F-4031-AC95-7B84E5488A63}" type="slidenum">
              <a:t>‹Nr.›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F149AA6-940A-42E0-A921-F59AF87A5D1D}" type="slidenum">
              <a:t>‹Nr.›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B528D0E-B6F1-4FB4-96C2-10388249CD72}" type="slidenum">
              <a:t>‹Nr.›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384D513-E1B3-46CB-9B7A-5493F75A0E21}" type="slidenum">
              <a:t>‹Nr.›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7D5ADBA-B68A-4E47-9332-FC8A171D9668}" type="slidenum">
              <a:t>‹Nr.›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EC195E9-9273-4826-9C6A-64FF34A3601E}" type="slidenum">
              <a:t>‹Nr.›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26046B0-1A3D-4EC8-8602-1DFCF793FC90}" type="slidenum">
              <a:t>‹Nr.›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41F3C68-2FCF-41C0-AAF1-11AF3321508C}" type="slidenum">
              <a:t>‹Nr.›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1AA42C7-3302-48DE-BC50-F702D65E8567}" type="slidenum">
              <a:t>‹Nr.›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4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191B0E"/>
              </a:solidFill>
              <a:latin typeface="Franklin Gothic Book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0531E6B-3D0F-4780-B4D9-6AE46D75DB1D}" type="slidenum">
              <a:t>‹Nr.›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/>
          <p:nvPr/>
        </p:nvSpPr>
        <p:spPr>
          <a:xfrm>
            <a:off x="0" y="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PlaceHolder 1"/>
          <p:cNvSpPr>
            <a:spLocks noGrp="1"/>
          </p:cNvSpPr>
          <p:nvPr>
            <p:ph type="dt" idx="1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de-DE" sz="1200" b="0" strike="noStrike" spc="-1">
                <a:solidFill>
                  <a:srgbClr val="191B0E"/>
                </a:solidFill>
                <a:latin typeface="Franklin Gothic Book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de-DE" sz="1200" b="0" strike="noStrike" spc="-1">
                <a:solidFill>
                  <a:srgbClr val="191B0E"/>
                </a:solidFill>
                <a:latin typeface="Franklin Gothic Book"/>
              </a:rPr>
              <a:t>&lt;date/time&gt;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2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sldNum" idx="3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de-DE" sz="1200" b="0" strike="noStrike" spc="-1">
                <a:solidFill>
                  <a:srgbClr val="191B0E"/>
                </a:solidFill>
                <a:latin typeface="Franklin Gothic Book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AF5DF06-D6F3-4593-A15F-BBF5A94C1648}" type="slidenum">
              <a:rPr lang="de-DE" sz="1200" b="0" strike="noStrike" spc="-1">
                <a:solidFill>
                  <a:srgbClr val="191B0E"/>
                </a:solidFill>
                <a:latin typeface="Franklin Gothic Book"/>
              </a:rPr>
              <a:t>‹Nr.›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Franklin Gothic Book"/>
              </a:rPr>
              <a:t>Click to edit the title text format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4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191B0E"/>
                </a:solidFill>
                <a:latin typeface="Franklin Gothic Book"/>
              </a:rPr>
              <a:t>Click to edit the outline text format</a:t>
            </a:r>
          </a:p>
          <a:p>
            <a:pPr marL="864000" lvl="1" indent="-324000">
              <a:lnSpc>
                <a:spcPct val="94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191B0E"/>
                </a:solidFill>
                <a:latin typeface="Franklin Gothic Book"/>
              </a:rPr>
              <a:t>Second Outline Level</a:t>
            </a:r>
          </a:p>
          <a:p>
            <a:pPr marL="1296000" lvl="2" indent="-288000"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i="1" strike="noStrike" spc="-1">
                <a:solidFill>
                  <a:srgbClr val="191B0E"/>
                </a:solidFill>
                <a:latin typeface="Franklin Gothic Book"/>
              </a:rPr>
              <a:t>Third Outline Level</a:t>
            </a:r>
          </a:p>
          <a:p>
            <a:pPr marL="1728000" lvl="3" indent="-216000">
              <a:lnSpc>
                <a:spcPct val="94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191B0E"/>
                </a:solidFill>
                <a:latin typeface="Franklin Gothic Book"/>
              </a:rPr>
              <a:t>Fourth Outline Level</a:t>
            </a:r>
          </a:p>
          <a:p>
            <a:pPr marL="2160000" lvl="4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191B0E"/>
                </a:solidFill>
                <a:latin typeface="Franklin Gothic Book"/>
              </a:rPr>
              <a:t>Fifth Outline Level</a:t>
            </a:r>
          </a:p>
          <a:p>
            <a:pPr marL="2592000" lvl="5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191B0E"/>
                </a:solidFill>
                <a:latin typeface="Franklin Gothic Book"/>
              </a:rPr>
              <a:t>Sixth Outline Level</a:t>
            </a:r>
          </a:p>
          <a:p>
            <a:pPr marL="3024000" lvl="6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191B0E"/>
                </a:solidFill>
                <a:latin typeface="Franklin Gothic Book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#{%22itemid%22:[%22001-235143%22]}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23536"/>
            <a:ext cx="12192000" cy="69125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37" name="Textfeld 1"/>
          <p:cNvSpPr/>
          <p:nvPr/>
        </p:nvSpPr>
        <p:spPr>
          <a:xfrm>
            <a:off x="191344" y="2636912"/>
            <a:ext cx="7632847" cy="3032008"/>
          </a:xfrm>
          <a:prstGeom prst="rect">
            <a:avLst/>
          </a:prstGeom>
          <a:solidFill>
            <a:schemeClr val="tx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r>
              <a:rPr lang="de-CH" sz="4000" b="1" dirty="0" smtClean="0">
                <a:solidFill>
                  <a:srgbClr val="FF0000"/>
                </a:solidFill>
              </a:rPr>
              <a:t>Kurzbericht zum EGMR-Urteil </a:t>
            </a:r>
            <a:r>
              <a:rPr lang="de-CH" sz="4000" b="1" dirty="0">
                <a:solidFill>
                  <a:srgbClr val="FF0000"/>
                </a:solidFill>
              </a:rPr>
              <a:t>und </a:t>
            </a:r>
            <a:r>
              <a:rPr lang="de-CH" sz="4000" b="1" dirty="0" smtClean="0">
                <a:solidFill>
                  <a:srgbClr val="FF0000"/>
                </a:solidFill>
              </a:rPr>
              <a:t>Uno / EU </a:t>
            </a:r>
            <a:r>
              <a:rPr lang="de-CH" sz="4000" b="1" dirty="0">
                <a:solidFill>
                  <a:srgbClr val="FF0000"/>
                </a:solidFill>
              </a:rPr>
              <a:t>Bericht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1344" y="5986350"/>
            <a:ext cx="6783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solidFill>
                  <a:schemeClr val="bg1"/>
                </a:solidFill>
              </a:rPr>
              <a:t>Stephanie von </a:t>
            </a:r>
            <a:r>
              <a:rPr lang="de-CH" dirty="0" err="1" smtClean="0">
                <a:solidFill>
                  <a:schemeClr val="bg1"/>
                </a:solidFill>
              </a:rPr>
              <a:t>Walterskirchen</a:t>
            </a:r>
            <a:r>
              <a:rPr lang="de-CH" dirty="0" smtClean="0">
                <a:solidFill>
                  <a:schemeClr val="bg1"/>
                </a:solidFill>
              </a:rPr>
              <a:t> und </a:t>
            </a:r>
            <a:r>
              <a:rPr lang="de-CH" smtClean="0">
                <a:solidFill>
                  <a:schemeClr val="bg1"/>
                </a:solidFill>
              </a:rPr>
              <a:t>Sandra </a:t>
            </a:r>
            <a:r>
              <a:rPr lang="de-CH" smtClean="0">
                <a:solidFill>
                  <a:schemeClr val="bg1"/>
                </a:solidFill>
              </a:rPr>
              <a:t>Müller</a:t>
            </a:r>
            <a:endParaRPr lang="de-CH" dirty="0">
              <a:solidFill>
                <a:schemeClr val="bg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5" t="1149" r="8416" b="-27"/>
          <a:stretch/>
        </p:blipFill>
        <p:spPr>
          <a:xfrm>
            <a:off x="7680176" y="2022063"/>
            <a:ext cx="3711929" cy="4914029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14672" y="332656"/>
            <a:ext cx="1128192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CH" dirty="0" smtClean="0">
                <a:solidFill>
                  <a:schemeClr val="bg1"/>
                </a:solidFill>
              </a:rPr>
              <a:t>3.Königinnentreffen EVP Frauen Kanton Zürich 7.Januar 2025 in Zürich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79497" y="1004054"/>
            <a:ext cx="1128192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</a:rPr>
              <a:t>Sexuell motivierter </a:t>
            </a:r>
            <a:r>
              <a:rPr lang="de-CH" sz="2400" b="1" dirty="0">
                <a:solidFill>
                  <a:srgbClr val="FF0000"/>
                </a:solidFill>
              </a:rPr>
              <a:t>Menschenhandel und </a:t>
            </a:r>
            <a:r>
              <a:rPr lang="de-CH" sz="2400" b="1" dirty="0" smtClean="0">
                <a:solidFill>
                  <a:srgbClr val="FF0000"/>
                </a:solidFill>
              </a:rPr>
              <a:t>Gewalt </a:t>
            </a:r>
            <a:r>
              <a:rPr lang="de-CH" sz="2400" b="1" dirty="0">
                <a:solidFill>
                  <a:srgbClr val="FF0000"/>
                </a:solidFill>
              </a:rPr>
              <a:t>gegen Frauen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19336" y="21910"/>
            <a:ext cx="7950368" cy="68456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26" name="Picture 2" descr="\\LS-WXL924\Gemeinsamer-Ordner\_Fotos\24 fotos\Foto 24 natel\20240827_125718k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3" r="17998"/>
          <a:stretch/>
        </p:blipFill>
        <p:spPr bwMode="auto">
          <a:xfrm>
            <a:off x="8000100" y="-39045"/>
            <a:ext cx="4191900" cy="689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Untertitel 4"/>
          <p:cNvSpPr>
            <a:spLocks noGrp="1"/>
          </p:cNvSpPr>
          <p:nvPr>
            <p:ph type="subTitle"/>
          </p:nvPr>
        </p:nvSpPr>
        <p:spPr>
          <a:xfrm>
            <a:off x="307144" y="1700808"/>
            <a:ext cx="7574752" cy="506484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85 – 90% der Prostituierten sind Opfer von Zuhälterei und </a:t>
            </a:r>
            <a:r>
              <a:rPr lang="de-CH" dirty="0" smtClean="0">
                <a:solidFill>
                  <a:schemeClr val="bg1"/>
                </a:solidFill>
              </a:rPr>
              <a:t>Menschenhandel  </a:t>
            </a:r>
            <a:endParaRPr lang="de-CH" dirty="0">
              <a:solidFill>
                <a:schemeClr val="bg1"/>
              </a:solidFill>
            </a:endParaRPr>
          </a:p>
          <a:p>
            <a:pPr marL="266700"/>
            <a:r>
              <a:rPr lang="de-CH" sz="1000" i="1" dirty="0">
                <a:solidFill>
                  <a:schemeClr val="bg1"/>
                </a:solidFill>
              </a:rPr>
              <a:t>Studien vom französischen Staat, s. Urteil des EGMR vom 25. Juli 2024, Ziff. 85, </a:t>
            </a:r>
            <a:r>
              <a:rPr lang="de-CH" sz="1000" i="1" u="sng" dirty="0">
                <a:solidFill>
                  <a:schemeClr val="bg1"/>
                </a:solidFill>
                <a:hlinkClick r:id="rId4"/>
              </a:rPr>
              <a:t>https://hudoc.echr.coe.int/#{%22itemid%22:[%22001-235143%22</a:t>
            </a:r>
            <a:r>
              <a:rPr lang="de-CH" sz="1000" i="1" u="sng" dirty="0" smtClean="0">
                <a:solidFill>
                  <a:schemeClr val="bg1"/>
                </a:solidFill>
                <a:hlinkClick r:id="rId4"/>
              </a:rPr>
              <a:t>]}</a:t>
            </a:r>
            <a:r>
              <a:rPr lang="de-CH" sz="1000" dirty="0" smtClean="0"/>
              <a:t>solution, 2014; NL; KLPD, 2012)</a:t>
            </a:r>
          </a:p>
          <a:p>
            <a:pPr marL="266700"/>
            <a:endParaRPr lang="de-CH" sz="1000" i="1" u="sng" dirty="0" smtClean="0">
              <a:solidFill>
                <a:schemeClr val="bg1"/>
              </a:solidFill>
            </a:endParaRPr>
          </a:p>
          <a:p>
            <a:pPr marL="266700"/>
            <a:endParaRPr lang="de-CH" sz="1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>
                <a:solidFill>
                  <a:schemeClr val="bg1"/>
                </a:solidFill>
              </a:rPr>
              <a:t>87% der Prostituierten erleben körperliche, 82 % psychische, 59% sexuelle Gewalt </a:t>
            </a:r>
            <a:r>
              <a:rPr lang="de-CH" sz="1000" dirty="0" smtClean="0">
                <a:solidFill>
                  <a:schemeClr val="bg1"/>
                </a:solidFill>
              </a:rPr>
              <a:t>(BMFSFJ 2004)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9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>
                <a:solidFill>
                  <a:schemeClr val="bg1"/>
                </a:solidFill>
              </a:rPr>
              <a:t>63%  entwickeln psychische Probleme : Angststörung, Depression, Posttraumatisches Belastungsstörung</a:t>
            </a:r>
            <a:br>
              <a:rPr lang="de-CH" dirty="0" smtClean="0">
                <a:solidFill>
                  <a:schemeClr val="bg1"/>
                </a:solidFill>
              </a:rPr>
            </a:br>
            <a:r>
              <a:rPr lang="de-CH" sz="1000" dirty="0">
                <a:solidFill>
                  <a:schemeClr val="bg1"/>
                </a:solidFill>
              </a:rPr>
              <a:t> (P</a:t>
            </a:r>
            <a:r>
              <a:rPr lang="de-CH" sz="1000" dirty="0" smtClean="0">
                <a:solidFill>
                  <a:schemeClr val="bg1"/>
                </a:solidFill>
              </a:rPr>
              <a:t>rof. Dr. Wulf Rössler wiss. Studie in Zürich 2010)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9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9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sz="9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Schweiz immer mehr </a:t>
            </a:r>
            <a:r>
              <a:rPr lang="de-CH" dirty="0" smtClean="0">
                <a:solidFill>
                  <a:schemeClr val="bg1"/>
                </a:solidFill>
              </a:rPr>
              <a:t>Prostituierte</a:t>
            </a:r>
            <a:r>
              <a:rPr lang="de-CH" b="1" dirty="0" smtClean="0">
                <a:solidFill>
                  <a:schemeClr val="bg1"/>
                </a:solidFill>
              </a:rPr>
              <a:t>: </a:t>
            </a:r>
            <a:r>
              <a:rPr lang="de-CH" dirty="0" smtClean="0">
                <a:solidFill>
                  <a:schemeClr val="bg1"/>
                </a:solidFill>
              </a:rPr>
              <a:t> 50er Jahre: ca. 3.500; 2020 20.000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bg1"/>
                </a:solidFill>
              </a:rPr>
              <a:t>Minderjährige Prostituierte seien ein zunehmendes und besorgniserregendes </a:t>
            </a:r>
            <a:r>
              <a:rPr lang="de-CH" dirty="0" smtClean="0">
                <a:solidFill>
                  <a:schemeClr val="bg1"/>
                </a:solidFill>
              </a:rPr>
              <a:t>Phänomen </a:t>
            </a:r>
            <a:r>
              <a:rPr lang="de-CH" sz="1000" dirty="0" smtClean="0">
                <a:solidFill>
                  <a:schemeClr val="bg1"/>
                </a:solidFill>
              </a:rPr>
              <a:t>EMGR Urteil Frankreich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200" dirty="0" smtClean="0">
                <a:solidFill>
                  <a:schemeClr val="bg1"/>
                </a:solidFill>
              </a:rPr>
              <a:t>Rechte Seite: Haus an der Langstrasse, Quelle Führung mit </a:t>
            </a:r>
            <a:r>
              <a:rPr lang="de-CH" sz="1200" dirty="0" err="1" smtClean="0">
                <a:solidFill>
                  <a:schemeClr val="bg1"/>
                </a:solidFill>
              </a:rPr>
              <a:t>Heartwings</a:t>
            </a:r>
            <a:endParaRPr lang="de-CH" sz="1200" dirty="0" smtClean="0">
              <a:solidFill>
                <a:schemeClr val="bg1"/>
              </a:solidFill>
            </a:endParaRPr>
          </a:p>
          <a:p>
            <a:endParaRPr lang="de-CH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400" b="1" dirty="0" smtClean="0">
                <a:solidFill>
                  <a:srgbClr val="FF0000"/>
                </a:solidFill>
                <a:latin typeface="+mj-lt"/>
              </a:rPr>
              <a:t>Fakten zu Prostitution</a:t>
            </a:r>
            <a:endParaRPr lang="de-CH" sz="2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66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400" b="1" dirty="0" smtClean="0"/>
              <a:t>Sexetablissements in der Region </a:t>
            </a:r>
            <a:endParaRPr lang="de-CH" sz="2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4550416" cy="4488776"/>
          </a:xfrm>
        </p:spPr>
        <p:txBody>
          <a:bodyPr/>
          <a:lstStyle/>
          <a:p>
            <a:endParaRPr lang="de-CH" dirty="0"/>
          </a:p>
        </p:txBody>
      </p:sp>
      <p:pic>
        <p:nvPicPr>
          <p:cNvPr id="4" name="Grafik 3" descr="Ein Bild, das Screenshot enthält.&#10;&#10;Automatisch generierte Beschreibung"/>
          <p:cNvPicPr>
            <a:picLocks noChangeAspect="1"/>
          </p:cNvPicPr>
          <p:nvPr/>
        </p:nvPicPr>
        <p:blipFill rotWithShape="1">
          <a:blip r:embed="rId2"/>
          <a:srcRect l="23571" t="28614" r="11344" b="29107"/>
          <a:stretch/>
        </p:blipFill>
        <p:spPr>
          <a:xfrm>
            <a:off x="6078734" y="543379"/>
            <a:ext cx="5688632" cy="5378344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3663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1424" y="404664"/>
            <a:ext cx="10972440" cy="1512168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UN </a:t>
            </a:r>
            <a:r>
              <a:rPr lang="en-US" b="1" dirty="0" err="1" smtClean="0">
                <a:solidFill>
                  <a:schemeClr val="tx1"/>
                </a:solidFill>
              </a:rPr>
              <a:t>Menschenrechtsrat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de-CH" b="1" dirty="0" err="1" smtClean="0">
                <a:solidFill>
                  <a:schemeClr val="tx1"/>
                </a:solidFill>
              </a:rPr>
              <a:t>Reem</a:t>
            </a:r>
            <a:r>
              <a:rPr lang="de-CH" b="1" dirty="0" smtClean="0">
                <a:solidFill>
                  <a:schemeClr val="tx1"/>
                </a:solidFill>
              </a:rPr>
              <a:t> </a:t>
            </a:r>
            <a:r>
              <a:rPr lang="de-CH" b="1" dirty="0" err="1" smtClean="0">
                <a:solidFill>
                  <a:schemeClr val="tx1"/>
                </a:solidFill>
              </a:rPr>
              <a:t>Alsaleem</a:t>
            </a:r>
            <a:r>
              <a:rPr lang="de-CH" b="1" dirty="0" smtClean="0">
                <a:solidFill>
                  <a:schemeClr val="tx1"/>
                </a:solidFill>
              </a:rPr>
              <a:t>, Sonderberichterstatterin für Gewalt gegen Frauen und Mädchen </a:t>
            </a:r>
            <a:r>
              <a:rPr lang="en-US" b="1" dirty="0" smtClean="0">
                <a:solidFill>
                  <a:schemeClr val="tx1"/>
                </a:solidFill>
              </a:rPr>
              <a:t>2024: </a:t>
            </a:r>
            <a:r>
              <a:rPr lang="en-US" sz="2400" b="1" dirty="0" smtClean="0">
                <a:solidFill>
                  <a:schemeClr val="tx1"/>
                </a:solidFill>
              </a:rPr>
              <a:t/>
            </a:r>
            <a:br>
              <a:rPr lang="en-US" sz="2400" b="1" dirty="0" smtClean="0">
                <a:solidFill>
                  <a:schemeClr val="tx1"/>
                </a:solidFill>
              </a:rPr>
            </a:br>
            <a:r>
              <a:rPr lang="en-US" sz="2400" b="1" dirty="0" err="1" smtClean="0">
                <a:solidFill>
                  <a:schemeClr val="tx1"/>
                </a:solidFill>
              </a:rPr>
              <a:t>Untersuchungsbericht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de-CH" sz="2400" b="1" dirty="0">
                <a:solidFill>
                  <a:schemeClr val="tx1"/>
                </a:solidFill>
              </a:rPr>
              <a:t>zur Prostitution und Gewalt gegen Frauen </a:t>
            </a:r>
            <a:r>
              <a:rPr lang="de-CH" sz="2400" b="1" dirty="0" smtClean="0">
                <a:solidFill>
                  <a:schemeClr val="tx1"/>
                </a:solidFill>
              </a:rPr>
              <a:t>und  Mädchen</a:t>
            </a:r>
            <a:endParaRPr lang="de-CH" sz="2400" b="1" dirty="0">
              <a:solidFill>
                <a:schemeClr val="tx1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943304" y="1916832"/>
            <a:ext cx="8136904" cy="5112568"/>
          </a:xfrm>
        </p:spPr>
        <p:txBody>
          <a:bodyPr/>
          <a:lstStyle/>
          <a:p>
            <a:pPr lvl="0"/>
            <a:endParaRPr lang="en-US" dirty="0" smtClean="0"/>
          </a:p>
          <a:p>
            <a:endParaRPr lang="de-CH" dirty="0" smtClean="0"/>
          </a:p>
          <a:p>
            <a:r>
              <a:rPr lang="de-CH" dirty="0" smtClean="0"/>
              <a:t>.Wichtigste Aussagen: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-   Prostitution </a:t>
            </a:r>
            <a:r>
              <a:rPr lang="en-US" b="1" dirty="0" err="1" smtClean="0">
                <a:solidFill>
                  <a:srgbClr val="FF0000"/>
                </a:solidFill>
              </a:rPr>
              <a:t>ist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ein</a:t>
            </a:r>
            <a:r>
              <a:rPr lang="en-US" b="1" dirty="0" smtClean="0">
                <a:solidFill>
                  <a:srgbClr val="FF0000"/>
                </a:solidFill>
              </a:rPr>
              <a:t> System von </a:t>
            </a:r>
            <a:r>
              <a:rPr lang="en-US" b="1" dirty="0" err="1" smtClean="0">
                <a:solidFill>
                  <a:srgbClr val="FF0000"/>
                </a:solidFill>
              </a:rPr>
              <a:t>Gewalt</a:t>
            </a:r>
            <a:r>
              <a:rPr lang="en-US" b="1" dirty="0" smtClean="0">
                <a:solidFill>
                  <a:srgbClr val="FF0000"/>
                </a:solidFill>
              </a:rPr>
              <a:t> an Frauen</a:t>
            </a:r>
            <a:r>
              <a:rPr lang="en-US" b="1" dirty="0" smtClean="0">
                <a:solidFill>
                  <a:schemeClr val="tx1"/>
                </a:solidFill>
              </a:rPr>
              <a:t>* </a:t>
            </a:r>
          </a:p>
          <a:p>
            <a:pPr lvl="0"/>
            <a:r>
              <a:rPr lang="en-US" dirty="0" smtClean="0">
                <a:solidFill>
                  <a:schemeClr val="tx1"/>
                </a:solidFill>
              </a:rPr>
              <a:t>    (</a:t>
            </a:r>
            <a:r>
              <a:rPr lang="en-US" dirty="0" err="1" smtClean="0">
                <a:solidFill>
                  <a:schemeClr val="tx1"/>
                </a:solidFill>
              </a:rPr>
              <a:t>zu</a:t>
            </a:r>
            <a:r>
              <a:rPr lang="en-US" dirty="0" smtClean="0">
                <a:solidFill>
                  <a:schemeClr val="tx1"/>
                </a:solidFill>
              </a:rPr>
              <a:t> 90 % von </a:t>
            </a:r>
            <a:r>
              <a:rPr lang="en-US" dirty="0" err="1" smtClean="0">
                <a:solidFill>
                  <a:schemeClr val="tx1"/>
                </a:solidFill>
              </a:rPr>
              <a:t>Männern</a:t>
            </a:r>
            <a:r>
              <a:rPr lang="en-US" dirty="0" smtClean="0">
                <a:solidFill>
                  <a:schemeClr val="tx1"/>
                </a:solidFill>
              </a:rPr>
              <a:t> an Frauen):  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sz="12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b="1" dirty="0" err="1" smtClean="0">
                <a:solidFill>
                  <a:srgbClr val="FF0000"/>
                </a:solidFill>
              </a:rPr>
              <a:t>Alle</a:t>
            </a:r>
            <a:r>
              <a:rPr lang="en-US" dirty="0" smtClean="0">
                <a:solidFill>
                  <a:srgbClr val="FF0000"/>
                </a:solidFill>
              </a:rPr>
              <a:t> Frauen </a:t>
            </a:r>
            <a:r>
              <a:rPr lang="en-US" dirty="0" err="1" smtClean="0">
                <a:solidFill>
                  <a:srgbClr val="FF0000"/>
                </a:solidFill>
              </a:rPr>
              <a:t>bekommen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durch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Sexkauf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ein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Preisschild</a:t>
            </a:r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en-US" dirty="0" smtClean="0">
              <a:solidFill>
                <a:srgbClr val="FF0000"/>
              </a:solidFill>
            </a:endParaRPr>
          </a:p>
          <a:p>
            <a:pPr marL="285750" lvl="0" indent="-285750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Die </a:t>
            </a:r>
            <a:r>
              <a:rPr lang="en-US" dirty="0" err="1" smtClean="0">
                <a:solidFill>
                  <a:schemeClr val="tx1"/>
                </a:solidFill>
              </a:rPr>
              <a:t>teils</a:t>
            </a:r>
            <a:r>
              <a:rPr lang="en-US" dirty="0" smtClean="0">
                <a:solidFill>
                  <a:schemeClr val="tx1"/>
                </a:solidFill>
              </a:rPr>
              <a:t> massive </a:t>
            </a:r>
            <a:r>
              <a:rPr lang="en-US" dirty="0" err="1" smtClean="0">
                <a:solidFill>
                  <a:schemeClr val="tx1"/>
                </a:solidFill>
              </a:rPr>
              <a:t>Gewalt</a:t>
            </a:r>
            <a:r>
              <a:rPr lang="en-US" dirty="0" smtClean="0">
                <a:solidFill>
                  <a:schemeClr val="tx1"/>
                </a:solidFill>
              </a:rPr>
              <a:t> an </a:t>
            </a:r>
            <a:r>
              <a:rPr lang="en-US" dirty="0" err="1" smtClean="0">
                <a:solidFill>
                  <a:schemeClr val="tx1"/>
                </a:solidFill>
              </a:rPr>
              <a:t>Prostitutierten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wird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mit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dem</a:t>
            </a:r>
            <a:r>
              <a:rPr lang="en-US" dirty="0" smtClean="0">
                <a:solidFill>
                  <a:schemeClr val="tx1"/>
                </a:solidFill>
              </a:rPr>
              <a:t> Transfer von Geld </a:t>
            </a:r>
            <a:r>
              <a:rPr lang="en-US" dirty="0" err="1" smtClean="0">
                <a:solidFill>
                  <a:schemeClr val="tx1"/>
                </a:solidFill>
              </a:rPr>
              <a:t>abgetan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obwohl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ein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Machtgefälle</a:t>
            </a:r>
            <a:r>
              <a:rPr lang="en-US" dirty="0" smtClean="0">
                <a:solidFill>
                  <a:schemeClr val="tx1"/>
                </a:solidFill>
              </a:rPr>
              <a:t> und </a:t>
            </a:r>
            <a:r>
              <a:rPr lang="en-US" dirty="0" err="1" smtClean="0">
                <a:solidFill>
                  <a:schemeClr val="tx1"/>
                </a:solidFill>
              </a:rPr>
              <a:t>Zwang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besteht</a:t>
            </a:r>
            <a:endParaRPr lang="en-US" dirty="0" smtClean="0">
              <a:solidFill>
                <a:schemeClr val="tx1"/>
              </a:solidFill>
            </a:endParaRPr>
          </a:p>
          <a:p>
            <a:pPr marL="285750" lvl="0" indent="-285750">
              <a:buFontTx/>
              <a:buChar char="-"/>
            </a:pPr>
            <a:endParaRPr lang="en-US" sz="800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endParaRPr lang="en-US" sz="800" dirty="0" smtClean="0">
              <a:solidFill>
                <a:schemeClr val="tx1"/>
              </a:solidFill>
            </a:endParaRPr>
          </a:p>
          <a:p>
            <a:pPr marL="285750" lvl="0" indent="-285750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Das </a:t>
            </a:r>
            <a:r>
              <a:rPr lang="en-US" dirty="0" err="1" smtClean="0">
                <a:solidFill>
                  <a:schemeClr val="tx1"/>
                </a:solidFill>
              </a:rPr>
              <a:t>Recht</a:t>
            </a:r>
            <a:r>
              <a:rPr lang="en-US" dirty="0" smtClean="0">
                <a:solidFill>
                  <a:schemeClr val="tx1"/>
                </a:solidFill>
              </a:rPr>
              <a:t> der </a:t>
            </a:r>
            <a:r>
              <a:rPr lang="en-US" dirty="0" err="1" smtClean="0">
                <a:solidFill>
                  <a:schemeClr val="tx1"/>
                </a:solidFill>
              </a:rPr>
              <a:t>Männer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/>
              <a:t>Sex </a:t>
            </a:r>
            <a:r>
              <a:rPr lang="en-US" dirty="0" err="1" smtClean="0"/>
              <a:t>zu</a:t>
            </a:r>
            <a:r>
              <a:rPr lang="en-US" dirty="0" smtClean="0"/>
              <a:t> </a:t>
            </a:r>
            <a:r>
              <a:rPr lang="en-US" dirty="0" err="1" smtClean="0"/>
              <a:t>kaufen</a:t>
            </a:r>
            <a:r>
              <a:rPr lang="en-US" dirty="0" smtClean="0"/>
              <a:t> </a:t>
            </a:r>
            <a:r>
              <a:rPr lang="en-US" dirty="0" err="1"/>
              <a:t>verfestigt</a:t>
            </a:r>
            <a:r>
              <a:rPr lang="en-US" dirty="0"/>
              <a:t> </a:t>
            </a:r>
            <a:r>
              <a:rPr lang="en-US" dirty="0" err="1"/>
              <a:t>Patriarchat</a:t>
            </a:r>
            <a:r>
              <a:rPr lang="en-US" dirty="0"/>
              <a:t>, </a:t>
            </a:r>
            <a:r>
              <a:rPr lang="en-US" dirty="0" err="1"/>
              <a:t>normalisiert</a:t>
            </a:r>
            <a:r>
              <a:rPr lang="en-US" dirty="0"/>
              <a:t> </a:t>
            </a:r>
            <a:r>
              <a:rPr lang="en-US" dirty="0" err="1" smtClean="0"/>
              <a:t>Gewalt</a:t>
            </a:r>
            <a:r>
              <a:rPr lang="en-US" dirty="0" smtClean="0"/>
              <a:t> und </a:t>
            </a:r>
            <a:r>
              <a:rPr lang="en-US" dirty="0" err="1" smtClean="0"/>
              <a:t>untergräbt</a:t>
            </a:r>
            <a:r>
              <a:rPr lang="en-US" dirty="0" smtClean="0"/>
              <a:t> die </a:t>
            </a:r>
            <a:r>
              <a:rPr lang="en-US" dirty="0" err="1" smtClean="0"/>
              <a:t>Gleichberechtigung</a:t>
            </a:r>
            <a:r>
              <a:rPr lang="en-US" dirty="0" smtClean="0"/>
              <a:t> der </a:t>
            </a:r>
            <a:r>
              <a:rPr lang="en-US" dirty="0" err="1" smtClean="0"/>
              <a:t>Geschlechter</a:t>
            </a:r>
            <a:endParaRPr lang="en-US" dirty="0" smtClean="0"/>
          </a:p>
          <a:p>
            <a:pPr marL="285750" lvl="0" indent="-285750">
              <a:buFontTx/>
              <a:buChar char="-"/>
            </a:pPr>
            <a:endParaRPr lang="en-US" dirty="0" smtClean="0"/>
          </a:p>
          <a:p>
            <a:pPr marL="285750" lvl="0" indent="-285750">
              <a:buFontTx/>
              <a:buChar char="-"/>
            </a:pPr>
            <a:r>
              <a:rPr lang="en-US" dirty="0" smtClean="0">
                <a:solidFill>
                  <a:schemeClr val="tx1"/>
                </a:solidFill>
              </a:rPr>
              <a:t>Wo </a:t>
            </a:r>
            <a:r>
              <a:rPr lang="en-US" dirty="0" err="1" smtClean="0">
                <a:solidFill>
                  <a:schemeClr val="tx1"/>
                </a:solidFill>
              </a:rPr>
              <a:t>Sexkauf</a:t>
            </a:r>
            <a:r>
              <a:rPr lang="en-US" dirty="0" smtClean="0">
                <a:solidFill>
                  <a:schemeClr val="tx1"/>
                </a:solidFill>
              </a:rPr>
              <a:t> legal </a:t>
            </a:r>
            <a:r>
              <a:rPr lang="en-US" dirty="0" err="1" smtClean="0">
                <a:solidFill>
                  <a:schemeClr val="tx1"/>
                </a:solidFill>
              </a:rPr>
              <a:t>ist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wird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Menschenhandel</a:t>
            </a:r>
            <a:r>
              <a:rPr lang="en-US" dirty="0" smtClean="0">
                <a:solidFill>
                  <a:schemeClr val="tx1"/>
                </a:solidFill>
              </a:rPr>
              <a:t> und </a:t>
            </a:r>
            <a:r>
              <a:rPr lang="en-US" dirty="0" err="1" smtClean="0">
                <a:solidFill>
                  <a:schemeClr val="tx1"/>
                </a:solidFill>
              </a:rPr>
              <a:t>Gewalt</a:t>
            </a:r>
            <a:r>
              <a:rPr lang="en-US" dirty="0" smtClean="0">
                <a:solidFill>
                  <a:schemeClr val="tx1"/>
                </a:solidFill>
              </a:rPr>
              <a:t> and Frauen </a:t>
            </a:r>
            <a:r>
              <a:rPr lang="en-US" dirty="0" err="1" smtClean="0">
                <a:solidFill>
                  <a:schemeClr val="tx1"/>
                </a:solidFill>
              </a:rPr>
              <a:t>gefördert</a:t>
            </a:r>
            <a:endParaRPr lang="en-US" dirty="0" smtClean="0">
              <a:solidFill>
                <a:schemeClr val="tx1"/>
              </a:solidFill>
            </a:endParaRPr>
          </a:p>
          <a:p>
            <a:pPr marL="285750" lvl="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FF0000"/>
                </a:solidFill>
              </a:rPr>
              <a:t>Prostitution </a:t>
            </a:r>
            <a:r>
              <a:rPr lang="en-US" b="1" dirty="0" err="1" smtClean="0">
                <a:solidFill>
                  <a:srgbClr val="FF0000"/>
                </a:solidFill>
              </a:rPr>
              <a:t>ist</a:t>
            </a:r>
            <a:r>
              <a:rPr lang="en-US" b="1" dirty="0" smtClean="0">
                <a:solidFill>
                  <a:srgbClr val="FF0000"/>
                </a:solidFill>
              </a:rPr>
              <a:t> NICHT </a:t>
            </a:r>
            <a:r>
              <a:rPr lang="en-US" b="1" dirty="0" err="1" smtClean="0">
                <a:solidFill>
                  <a:srgbClr val="FF0000"/>
                </a:solidFill>
              </a:rPr>
              <a:t>vereinbar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mit</a:t>
            </a:r>
            <a:r>
              <a:rPr lang="en-US" b="1" dirty="0" smtClean="0">
                <a:solidFill>
                  <a:srgbClr val="FF0000"/>
                </a:solidFill>
              </a:rPr>
              <a:t> den </a:t>
            </a:r>
            <a:r>
              <a:rPr lang="en-US" b="1" dirty="0" err="1" smtClean="0">
                <a:solidFill>
                  <a:srgbClr val="FF0000"/>
                </a:solidFill>
              </a:rPr>
              <a:t>Menschenrechten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--  Das </a:t>
            </a:r>
            <a:r>
              <a:rPr lang="en-US" b="1" dirty="0" err="1">
                <a:solidFill>
                  <a:srgbClr val="FF0000"/>
                </a:solidFill>
              </a:rPr>
              <a:t>Nordische</a:t>
            </a:r>
            <a:r>
              <a:rPr lang="en-US" b="1" dirty="0">
                <a:solidFill>
                  <a:srgbClr val="FF0000"/>
                </a:solidFill>
              </a:rPr>
              <a:t> Modell </a:t>
            </a:r>
            <a:r>
              <a:rPr lang="en-US" b="1" dirty="0" err="1">
                <a:solidFill>
                  <a:srgbClr val="FF0000"/>
                </a:solidFill>
              </a:rPr>
              <a:t>ist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dringend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einzuführen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  <a:p>
            <a:endParaRPr lang="de-CH" dirty="0"/>
          </a:p>
          <a:p>
            <a:endParaRPr lang="de-CH" dirty="0"/>
          </a:p>
        </p:txBody>
      </p:sp>
      <p:pic>
        <p:nvPicPr>
          <p:cNvPr id="4" name="Picture 2" descr="\\LS-WXL924\Gemeinsamer-Ordner\_Fotos\24 fotos\Foto 24 natel\eine-frau-in-einem-roten-rock-steht-auf-einem-buergersteig-vor-einem-geschlossenen-laden_719408-134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4" t="22493" r="26995" b="-1"/>
          <a:stretch/>
        </p:blipFill>
        <p:spPr bwMode="auto">
          <a:xfrm>
            <a:off x="9048328" y="1728538"/>
            <a:ext cx="3027783" cy="512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87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400" b="1" dirty="0" smtClean="0">
                <a:solidFill>
                  <a:schemeClr val="tx1"/>
                </a:solidFill>
              </a:rPr>
              <a:t>Bericht </a:t>
            </a:r>
            <a:r>
              <a:rPr lang="de-CH" sz="2400" b="1" dirty="0">
                <a:solidFill>
                  <a:schemeClr val="tx1"/>
                </a:solidFill>
              </a:rPr>
              <a:t>des Ausschusses des Europäischen Parlaments </a:t>
            </a:r>
            <a:r>
              <a:rPr lang="de-CH" sz="2400" b="1" dirty="0" smtClean="0">
                <a:solidFill>
                  <a:schemeClr val="tx1"/>
                </a:solidFill>
              </a:rPr>
              <a:t>Sept 2023</a:t>
            </a:r>
            <a:endParaRPr lang="de-CH" sz="2400" b="1" dirty="0">
              <a:solidFill>
                <a:schemeClr val="tx1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609780" y="1196752"/>
            <a:ext cx="10972440" cy="5040560"/>
          </a:xfrm>
        </p:spPr>
        <p:txBody>
          <a:bodyPr/>
          <a:lstStyle/>
          <a:p>
            <a:r>
              <a:rPr lang="de-CH" b="1" dirty="0" smtClean="0">
                <a:solidFill>
                  <a:srgbClr val="FF0000"/>
                </a:solidFill>
                <a:latin typeface="+mj-lt"/>
              </a:rPr>
              <a:t>Prostitution </a:t>
            </a:r>
            <a:r>
              <a:rPr lang="de-CH" b="1" dirty="0">
                <a:solidFill>
                  <a:srgbClr val="FF0000"/>
                </a:solidFill>
                <a:latin typeface="+mj-lt"/>
              </a:rPr>
              <a:t>ist eine Form geschlechterspezifischer </a:t>
            </a:r>
            <a:r>
              <a:rPr lang="de-CH" b="1" dirty="0" smtClean="0">
                <a:solidFill>
                  <a:srgbClr val="FF0000"/>
                </a:solidFill>
                <a:latin typeface="+mj-lt"/>
              </a:rPr>
              <a:t>Gewalt</a:t>
            </a:r>
          </a:p>
          <a:p>
            <a:r>
              <a:rPr lang="de-CH" dirty="0" smtClean="0"/>
              <a:t>Der Ausschuss f</a:t>
            </a:r>
            <a:r>
              <a:rPr lang="de-CH" kern="0" dirty="0" smtClean="0">
                <a:solidFill>
                  <a:sysClr val="windowText" lastClr="000000"/>
                </a:solidFill>
              </a:rPr>
              <a:t>ordert die Entkriminalisierung Prostitution/ der Opfer</a:t>
            </a:r>
          </a:p>
          <a:p>
            <a:r>
              <a:rPr lang="de-CH" kern="0" dirty="0" smtClean="0">
                <a:solidFill>
                  <a:sysClr val="windowText" lastClr="000000"/>
                </a:solidFill>
              </a:rPr>
              <a:t>Und die Einführung des 4 Säulen bzw. Nordischen Models.</a:t>
            </a:r>
          </a:p>
          <a:p>
            <a:endParaRPr lang="de-CH" b="1" dirty="0">
              <a:solidFill>
                <a:srgbClr val="FF0000"/>
              </a:solidFill>
              <a:latin typeface="+mj-lt"/>
            </a:endParaRPr>
          </a:p>
          <a:p>
            <a:endParaRPr lang="de-CH" sz="900" b="1" dirty="0" smtClean="0">
              <a:solidFill>
                <a:srgbClr val="FF0000"/>
              </a:solidFill>
              <a:latin typeface="+mj-lt"/>
            </a:endParaRPr>
          </a:p>
          <a:p>
            <a:r>
              <a:rPr lang="de-CH" kern="0" dirty="0" smtClean="0">
                <a:solidFill>
                  <a:sysClr val="windowText" lastClr="000000"/>
                </a:solidFill>
              </a:rPr>
              <a:t>Wo </a:t>
            </a:r>
            <a:r>
              <a:rPr lang="de-CH" kern="0" dirty="0" err="1" smtClean="0">
                <a:solidFill>
                  <a:sysClr val="windowText" lastClr="000000"/>
                </a:solidFill>
              </a:rPr>
              <a:t>Sexkauf</a:t>
            </a:r>
            <a:r>
              <a:rPr lang="de-CH" kern="0" dirty="0" smtClean="0">
                <a:solidFill>
                  <a:sysClr val="windowText" lastClr="000000"/>
                </a:solidFill>
              </a:rPr>
              <a:t> legal ist  </a:t>
            </a:r>
          </a:p>
          <a:p>
            <a:pPr marL="285750" indent="-285750">
              <a:buFontTx/>
              <a:buChar char="-"/>
            </a:pPr>
            <a:r>
              <a:rPr lang="de-CH" kern="0" dirty="0" smtClean="0">
                <a:solidFill>
                  <a:sysClr val="windowText" lastClr="000000"/>
                </a:solidFill>
              </a:rPr>
              <a:t>nimmt die Prostitution zu</a:t>
            </a:r>
          </a:p>
          <a:p>
            <a:pPr marL="285750" indent="-285750">
              <a:buFontTx/>
              <a:buChar char="-"/>
            </a:pPr>
            <a:r>
              <a:rPr lang="de-CH" kern="0" dirty="0" smtClean="0">
                <a:solidFill>
                  <a:sysClr val="windowText" lastClr="000000"/>
                </a:solidFill>
              </a:rPr>
              <a:t>gibt es mehr Menschenhandel, organisierte Kriminalität, schwere Gewaltverbrechen.</a:t>
            </a:r>
          </a:p>
          <a:p>
            <a:pPr marL="285750" indent="-285750">
              <a:buFontTx/>
              <a:buChar char="-"/>
            </a:pPr>
            <a:endParaRPr lang="de-CH" dirty="0"/>
          </a:p>
          <a:p>
            <a:r>
              <a:rPr lang="de-CH" b="1" dirty="0" smtClean="0">
                <a:solidFill>
                  <a:srgbClr val="FF0000"/>
                </a:solidFill>
              </a:rPr>
              <a:t>Aussage Europol:</a:t>
            </a:r>
          </a:p>
          <a:p>
            <a:r>
              <a:rPr lang="de-CH" b="1" dirty="0" smtClean="0">
                <a:solidFill>
                  <a:srgbClr val="FF0000"/>
                </a:solidFill>
              </a:rPr>
              <a:t>Staaten die Prostitution legalisieren machen es für Menschenhändler einfach Ihre Opfer auszubeuten</a:t>
            </a:r>
          </a:p>
          <a:p>
            <a:pPr marL="285750" indent="-285750">
              <a:buFontTx/>
              <a:buChar char="-"/>
            </a:pPr>
            <a:endParaRPr lang="de-CH" kern="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Tx/>
              <a:buChar char="-"/>
            </a:pPr>
            <a:endParaRPr lang="de-CH" kern="0" dirty="0" smtClean="0">
              <a:solidFill>
                <a:sysClr val="windowText" lastClr="000000"/>
              </a:solidFill>
            </a:endParaRPr>
          </a:p>
          <a:p>
            <a:r>
              <a:rPr lang="de-CH" kern="0" dirty="0" smtClean="0">
                <a:solidFill>
                  <a:sysClr val="windowText" lastClr="000000"/>
                </a:solidFill>
              </a:rPr>
              <a:t> </a:t>
            </a:r>
          </a:p>
          <a:p>
            <a:endParaRPr lang="de-CH" b="1" dirty="0" smtClean="0"/>
          </a:p>
        </p:txBody>
      </p:sp>
    </p:spTree>
    <p:extLst>
      <p:ext uri="{BB962C8B-B14F-4D97-AF65-F5344CB8AC3E}">
        <p14:creationId xmlns:p14="http://schemas.microsoft.com/office/powerpoint/2010/main" val="2779809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err="1" smtClean="0">
                <a:latin typeface="+mn-lt"/>
              </a:rPr>
              <a:t>Nordisches</a:t>
            </a:r>
            <a:r>
              <a:rPr lang="en-US" sz="2400" b="1" dirty="0" smtClean="0">
                <a:latin typeface="+mn-lt"/>
              </a:rPr>
              <a:t> Modell </a:t>
            </a:r>
            <a:r>
              <a:rPr lang="en-US" sz="2400" b="1" dirty="0" err="1" smtClean="0">
                <a:latin typeface="+mn-lt"/>
              </a:rPr>
              <a:t>bzw</a:t>
            </a:r>
            <a:r>
              <a:rPr lang="en-US" sz="2400" b="1" dirty="0" smtClean="0">
                <a:latin typeface="+mn-lt"/>
              </a:rPr>
              <a:t>. 4 </a:t>
            </a:r>
            <a:r>
              <a:rPr lang="en-US" sz="2400" b="1" dirty="0" err="1" smtClean="0">
                <a:latin typeface="+mn-lt"/>
              </a:rPr>
              <a:t>Säulenprinzip</a:t>
            </a:r>
            <a:endParaRPr lang="de-CH" sz="2400" b="1" dirty="0"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609780" y="1340768"/>
            <a:ext cx="10972440" cy="5256584"/>
          </a:xfrm>
        </p:spPr>
        <p:txBody>
          <a:bodyPr/>
          <a:lstStyle/>
          <a:p>
            <a:pPr marL="342900" lvl="0" indent="-342900">
              <a:buAutoNum type="arabicParenR"/>
            </a:pPr>
            <a:r>
              <a:rPr lang="en-US" b="1" dirty="0" err="1" smtClean="0"/>
              <a:t>Entkriminalisierung</a:t>
            </a:r>
            <a:r>
              <a:rPr lang="en-US" b="1" dirty="0" smtClean="0"/>
              <a:t> </a:t>
            </a:r>
            <a:r>
              <a:rPr lang="en-US" b="1" dirty="0" err="1" smtClean="0"/>
              <a:t>Prostituierte</a:t>
            </a:r>
            <a:endParaRPr lang="en-US" b="1" dirty="0" smtClean="0"/>
          </a:p>
          <a:p>
            <a:pPr marL="342900" lvl="0" indent="-342900">
              <a:buAutoNum type="arabicParenR"/>
            </a:pPr>
            <a:endParaRPr lang="en-US" b="1" dirty="0" smtClean="0"/>
          </a:p>
          <a:p>
            <a:pPr marL="342900" lvl="0" indent="-342900">
              <a:buAutoNum type="arabicParenR" startAt="2"/>
            </a:pPr>
            <a:r>
              <a:rPr lang="de-CH" b="1" dirty="0" smtClean="0"/>
              <a:t>Sexkaufverbot und </a:t>
            </a:r>
            <a:r>
              <a:rPr lang="en-US" b="1" dirty="0" err="1" smtClean="0"/>
              <a:t>Verbot</a:t>
            </a:r>
            <a:r>
              <a:rPr lang="en-US" b="1" dirty="0" smtClean="0"/>
              <a:t> </a:t>
            </a:r>
            <a:r>
              <a:rPr lang="en-US" b="1" dirty="0" err="1"/>
              <a:t>jeglicher</a:t>
            </a:r>
            <a:r>
              <a:rPr lang="en-US" b="1" dirty="0"/>
              <a:t> </a:t>
            </a:r>
            <a:r>
              <a:rPr lang="en-US" b="1" dirty="0" err="1"/>
              <a:t>Profite</a:t>
            </a:r>
            <a:r>
              <a:rPr lang="en-US" b="1" dirty="0"/>
              <a:t> </a:t>
            </a:r>
            <a:r>
              <a:rPr lang="en-US" b="1" dirty="0" err="1"/>
              <a:t>Dritter</a:t>
            </a:r>
            <a:r>
              <a:rPr lang="en-US" b="1" dirty="0"/>
              <a:t> </a:t>
            </a:r>
            <a:r>
              <a:rPr lang="en-US" b="1" dirty="0" err="1"/>
              <a:t>aus</a:t>
            </a:r>
            <a:r>
              <a:rPr lang="en-US" b="1" dirty="0"/>
              <a:t> der Prostitution </a:t>
            </a:r>
            <a:br>
              <a:rPr lang="en-US" b="1" dirty="0"/>
            </a:br>
            <a:r>
              <a:rPr lang="en-US" dirty="0" smtClean="0"/>
              <a:t>(</a:t>
            </a:r>
            <a:r>
              <a:rPr lang="en-US" dirty="0" err="1"/>
              <a:t>Zerschlagung</a:t>
            </a:r>
            <a:r>
              <a:rPr lang="en-US" dirty="0"/>
              <a:t> </a:t>
            </a:r>
            <a:r>
              <a:rPr lang="en-US" dirty="0" err="1"/>
              <a:t>aller</a:t>
            </a:r>
            <a:r>
              <a:rPr lang="en-US" dirty="0"/>
              <a:t> </a:t>
            </a:r>
            <a:r>
              <a:rPr lang="en-US" dirty="0" err="1"/>
              <a:t>Strukturen</a:t>
            </a:r>
            <a:r>
              <a:rPr lang="en-US" dirty="0"/>
              <a:t> </a:t>
            </a:r>
            <a:r>
              <a:rPr lang="en-US" dirty="0" err="1" smtClean="0"/>
              <a:t>organisierter</a:t>
            </a:r>
            <a:r>
              <a:rPr lang="en-US" dirty="0" smtClean="0"/>
              <a:t> </a:t>
            </a:r>
            <a:r>
              <a:rPr lang="en-US" dirty="0" err="1"/>
              <a:t>Kriminalität</a:t>
            </a:r>
            <a:r>
              <a:rPr lang="en-US" dirty="0" smtClean="0"/>
              <a:t>)</a:t>
            </a:r>
          </a:p>
          <a:p>
            <a:pPr lvl="0"/>
            <a:endParaRPr lang="de-CH" dirty="0"/>
          </a:p>
          <a:p>
            <a:pPr lvl="0"/>
            <a:r>
              <a:rPr lang="en-US" b="1" dirty="0" smtClean="0"/>
              <a:t>3)  </a:t>
            </a:r>
            <a:r>
              <a:rPr lang="en-US" b="1" dirty="0" err="1"/>
              <a:t>Ausstiegshilfen</a:t>
            </a:r>
            <a:r>
              <a:rPr lang="en-US" b="1" dirty="0"/>
              <a:t> </a:t>
            </a:r>
            <a:r>
              <a:rPr lang="en-US" b="1" dirty="0" err="1"/>
              <a:t>sowie</a:t>
            </a:r>
            <a:r>
              <a:rPr lang="en-US" b="1" dirty="0"/>
              <a:t> Schutz </a:t>
            </a:r>
            <a:r>
              <a:rPr lang="en-US" b="1" dirty="0" err="1" smtClean="0"/>
              <a:t>Prostituierte</a:t>
            </a:r>
            <a:endParaRPr lang="en-US" b="1" dirty="0" smtClean="0"/>
          </a:p>
          <a:p>
            <a:pPr lvl="0"/>
            <a:endParaRPr lang="de-CH" dirty="0"/>
          </a:p>
          <a:p>
            <a:pPr marL="342900" lvl="0" indent="-342900">
              <a:buAutoNum type="arabicParenR" startAt="4"/>
            </a:pPr>
            <a:r>
              <a:rPr lang="en-US" b="1" dirty="0" err="1" smtClean="0"/>
              <a:t>Aufklärung</a:t>
            </a:r>
            <a:r>
              <a:rPr lang="en-US" b="1" dirty="0" smtClean="0"/>
              <a:t> </a:t>
            </a:r>
            <a:r>
              <a:rPr lang="en-US" b="1" dirty="0"/>
              <a:t>und </a:t>
            </a:r>
            <a:r>
              <a:rPr lang="en-US" b="1" dirty="0" err="1"/>
              <a:t>Öffentlichkeitsarbeit</a:t>
            </a:r>
            <a:r>
              <a:rPr lang="en-US" b="1" dirty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antisexistische</a:t>
            </a:r>
            <a:r>
              <a:rPr lang="en-US" dirty="0" smtClean="0"/>
              <a:t> </a:t>
            </a:r>
            <a:r>
              <a:rPr lang="en-US" dirty="0" err="1"/>
              <a:t>Erziehung</a:t>
            </a:r>
            <a:r>
              <a:rPr lang="en-US" dirty="0"/>
              <a:t> und </a:t>
            </a:r>
            <a:r>
              <a:rPr lang="en-US" dirty="0" err="1"/>
              <a:t>Prävention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dem</a:t>
            </a:r>
            <a:r>
              <a:rPr lang="en-US" dirty="0"/>
              <a:t> </a:t>
            </a:r>
            <a:r>
              <a:rPr lang="en-US" dirty="0" err="1"/>
              <a:t>Ziel</a:t>
            </a:r>
            <a:r>
              <a:rPr lang="en-US" dirty="0"/>
              <a:t> des </a:t>
            </a:r>
            <a:r>
              <a:rPr lang="en-US" dirty="0" err="1"/>
              <a:t>gesellschaftlichen</a:t>
            </a:r>
            <a:r>
              <a:rPr lang="en-US" dirty="0"/>
              <a:t> </a:t>
            </a:r>
            <a:r>
              <a:rPr lang="en-US" dirty="0" err="1"/>
              <a:t>Umdenkens</a:t>
            </a:r>
            <a:r>
              <a:rPr lang="en-US" dirty="0" smtClean="0"/>
              <a:t>.</a:t>
            </a:r>
          </a:p>
          <a:p>
            <a:pPr marL="342900" lvl="0" indent="-342900">
              <a:buAutoNum type="arabicParenR" startAt="4"/>
            </a:pPr>
            <a:endParaRPr lang="en-US" dirty="0"/>
          </a:p>
          <a:p>
            <a:pPr lvl="0"/>
            <a:endParaRPr lang="en-US" b="1" dirty="0"/>
          </a:p>
          <a:p>
            <a:r>
              <a:rPr lang="de-CH" dirty="0" smtClean="0"/>
              <a:t>Länder mit nordischem Modell:</a:t>
            </a:r>
          </a:p>
          <a:p>
            <a:r>
              <a:rPr lang="de-CH" dirty="0" smtClean="0"/>
              <a:t>Schweden (1999)</a:t>
            </a:r>
            <a:r>
              <a:rPr lang="de-CH" baseline="30000" dirty="0" smtClean="0"/>
              <a:t>,</a:t>
            </a:r>
            <a:r>
              <a:rPr lang="de-CH" dirty="0" smtClean="0"/>
              <a:t> Norwegen (2009)</a:t>
            </a:r>
            <a:r>
              <a:rPr lang="de-CH" baseline="30000" dirty="0" smtClean="0"/>
              <a:t>,</a:t>
            </a:r>
            <a:r>
              <a:rPr lang="de-CH" dirty="0" smtClean="0"/>
              <a:t> Island (2009)</a:t>
            </a:r>
            <a:r>
              <a:rPr lang="de-CH" baseline="30000" dirty="0" smtClean="0"/>
              <a:t>,</a:t>
            </a:r>
            <a:r>
              <a:rPr lang="de-CH" dirty="0" smtClean="0"/>
              <a:t> Kanada (2014), Nordirland (2015)</a:t>
            </a:r>
            <a:r>
              <a:rPr lang="de-CH" baseline="30000" dirty="0" smtClean="0"/>
              <a:t>,</a:t>
            </a:r>
            <a:r>
              <a:rPr lang="de-CH" dirty="0" smtClean="0"/>
              <a:t> Frankreich (2016), Irland (2017)</a:t>
            </a:r>
            <a:r>
              <a:rPr lang="de-CH" baseline="30000" dirty="0" smtClean="0"/>
              <a:t>,</a:t>
            </a:r>
            <a:r>
              <a:rPr lang="de-CH" dirty="0" smtClean="0"/>
              <a:t> Israel (2020)</a:t>
            </a:r>
            <a:r>
              <a:rPr lang="de-CH" baseline="30000" dirty="0" smtClean="0"/>
              <a:t>,</a:t>
            </a:r>
            <a:r>
              <a:rPr lang="de-CH" dirty="0" smtClean="0"/>
              <a:t> </a:t>
            </a:r>
            <a:r>
              <a:rPr lang="de-CH" kern="0" dirty="0" smtClean="0">
                <a:solidFill>
                  <a:sysClr val="windowText" lastClr="000000"/>
                </a:solidFill>
              </a:rPr>
              <a:t>haben es bereits eingeführt.</a:t>
            </a:r>
          </a:p>
          <a:p>
            <a:endParaRPr lang="de-CH" kern="0" dirty="0" smtClean="0">
              <a:solidFill>
                <a:sysClr val="windowText" lastClr="000000"/>
              </a:solidFill>
            </a:endParaRPr>
          </a:p>
          <a:p>
            <a:endParaRPr lang="de-CH" dirty="0" smtClean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7057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7408" y="332656"/>
            <a:ext cx="10972440" cy="1144800"/>
          </a:xfrm>
        </p:spPr>
        <p:txBody>
          <a:bodyPr/>
          <a:lstStyle/>
          <a:p>
            <a:r>
              <a:rPr lang="de-CH" sz="2400" b="1" dirty="0" smtClean="0"/>
              <a:t>Fakten nordisches Model</a:t>
            </a:r>
            <a:endParaRPr lang="de-CH" sz="2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839416" y="1700808"/>
            <a:ext cx="10972440" cy="397728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Bericht Norwegen 2014: keine Erhöhung von Gewalt gegen Prostituierte mit Ausstiegshilfen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Schweden  2008: rund 79 % der Frauen und 60 % der Männer für Sexkaufverbot, vor allem junge Männer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In Schweden massiver Rückgang </a:t>
            </a:r>
            <a:r>
              <a:rPr lang="de-CH" dirty="0"/>
              <a:t>Prostitution Wissenschaftler Max </a:t>
            </a:r>
            <a:r>
              <a:rPr lang="de-CH" dirty="0" err="1"/>
              <a:t>Waltman</a:t>
            </a:r>
            <a:r>
              <a:rPr lang="de-CH" dirty="0"/>
              <a:t> der Universität Stockholm:,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Das Gesetz ist wichtiges Instrument für die Ermittler um Menschenrechts - Netzwerke zerschlagen zu können. (Frankreich)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89% der Freier würde eine Bestrafung oder Registrierung als Sexualstraftäter abhalten (Adenauer Stiftung)</a:t>
            </a:r>
            <a:endParaRPr lang="en-US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0255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b="1" dirty="0" smtClean="0"/>
              <a:t>Europäischer Gerichtshof für Menschenrechte (EMGR) 2024</a:t>
            </a:r>
            <a:br>
              <a:rPr lang="de-CH" b="1" dirty="0" smtClean="0"/>
            </a:br>
            <a:r>
              <a:rPr lang="de-CH" sz="2400" b="1" dirty="0" smtClean="0"/>
              <a:t>Abweisung der Klage der Pro Prostitutionsverbände gegen das Sexkaufverbot in Frankreich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> </a:t>
            </a:r>
            <a:endParaRPr lang="de-CH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609480" y="1484784"/>
            <a:ext cx="10972440" cy="482453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N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Hauptgrund der Klage war die dramatisch gesenkte Nachfrage nach Sex= es funktioniert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Das Sexkaufverbot / Nordische Model wurde 2019 vom Französischen Verfassungsgericht bestätigt: Prostitution ist Gewalt gegenüber Frauen!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2024 wurde auch vom </a:t>
            </a:r>
            <a:r>
              <a:rPr lang="de-CH" b="1" dirty="0" smtClean="0"/>
              <a:t>EMGR </a:t>
            </a:r>
            <a:r>
              <a:rPr lang="de-CH" dirty="0" smtClean="0"/>
              <a:t>die Klage der Pro Prostitutionsverbände gegen das Sexkaufverbot abgewiesen!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Der </a:t>
            </a:r>
            <a:r>
              <a:rPr lang="de-CH" dirty="0"/>
              <a:t>französische Staat zeigte auf, dass </a:t>
            </a:r>
            <a:r>
              <a:rPr lang="de-CH" dirty="0" smtClean="0"/>
              <a:t>85 </a:t>
            </a:r>
            <a:r>
              <a:rPr lang="de-CH" dirty="0"/>
              <a:t>– 90 % der identifizierten Prostituierten Opfer von Zuhälterei- und Menschenhandelsnetzen sind. Tendenz </a:t>
            </a:r>
            <a:r>
              <a:rPr lang="de-CH" dirty="0" smtClean="0"/>
              <a:t>zunehmend.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 smtClean="0"/>
          </a:p>
          <a:p>
            <a:r>
              <a:rPr lang="de-CH" dirty="0" smtClean="0"/>
              <a:t>Griffiges Instrument für die Ermittler in Sachen Menschenhandel und Zuhälterei: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Dank dem Gesetz sind Anklagen wegen Zuhälterei oder Menschenhandel um 66 % gestiegen ist.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Die Zahl der aufgelösten Netzwerke hat sich verdoppelt.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 smtClean="0"/>
              <a:t>eine sehr effiziente Massnahme für den Schutz von Minderjährigen vor </a:t>
            </a:r>
            <a:r>
              <a:rPr lang="de-CH" dirty="0"/>
              <a:t>Menschenhandel</a:t>
            </a:r>
            <a:r>
              <a:rPr lang="de-CH" dirty="0" smtClean="0"/>
              <a:t>. Dieser ist ein zunehmendes Problem.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5336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400" b="1" dirty="0" smtClean="0"/>
              <a:t>Was können wir tun als EVP, als Einzelperson</a:t>
            </a:r>
            <a:endParaRPr lang="de-CH" sz="24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/>
          </p:nvPr>
        </p:nvSpPr>
        <p:spPr>
          <a:xfrm>
            <a:off x="609780" y="1268760"/>
            <a:ext cx="10972440" cy="5184576"/>
          </a:xfrm>
        </p:spPr>
        <p:txBody>
          <a:bodyPr/>
          <a:lstStyle/>
          <a:p>
            <a:endParaRPr lang="de-CH" sz="1200" dirty="0"/>
          </a:p>
          <a:p>
            <a:endParaRPr lang="de-CH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Die UN und EMGR Entscheide sind Richtungsweisend in Sachen Nordisches Modell, Rechtlich steht dadurch dem Nordisches Modell in der Schweiz nichts mehr im Wege.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Hauptziel ist ein erneuter überparteilicher politischer Vorstoss, ev. Initiative inkl. Aufklärung Richtung nordisches Modell.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 smtClean="0"/>
              <a:t>Wählt und Unterstützt mehr </a:t>
            </a:r>
            <a:r>
              <a:rPr lang="de-CH" dirty="0"/>
              <a:t>Frauen in der Politik, National- und Ständerat, in Kommissionen </a:t>
            </a:r>
            <a:r>
              <a:rPr lang="de-CH" dirty="0" smtClean="0"/>
              <a:t>oder meldet euch selber dafür, motiviert andere</a:t>
            </a:r>
            <a:endParaRPr lang="de-CH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Aufklärungs- und Überzeugungsarbeit: Jede </a:t>
            </a:r>
            <a:r>
              <a:rPr lang="de-CH" dirty="0" smtClean="0"/>
              <a:t>kann </a:t>
            </a:r>
            <a:r>
              <a:rPr lang="de-DE" dirty="0"/>
              <a:t>Botschafterinnen </a:t>
            </a:r>
            <a:r>
              <a:rPr lang="de-DE" dirty="0" smtClean="0"/>
              <a:t>werden </a:t>
            </a:r>
            <a:r>
              <a:rPr lang="de-CH" dirty="0" smtClean="0"/>
              <a:t> (Leserbriefe; Foren </a:t>
            </a:r>
            <a:r>
              <a:rPr lang="de-CH" dirty="0" err="1" smtClean="0"/>
              <a:t>usw</a:t>
            </a:r>
            <a:r>
              <a:rPr lang="de-CH" dirty="0" smtClean="0"/>
              <a:t>)</a:t>
            </a:r>
            <a:endParaRPr lang="de-CH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Meldet euch bei uns, wenn ihr unseren Newsletter erhalten oder euch als Helferin eintragen wollt.</a:t>
            </a:r>
          </a:p>
          <a:p>
            <a:r>
              <a:rPr lang="de-CH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Sich Einsetzen und Mittel sprechen auf allen Ebenen für ein umfassendes Präventions-und </a:t>
            </a:r>
            <a:r>
              <a:rPr lang="de-CH" dirty="0" smtClean="0"/>
              <a:t>Aufklärungspaket</a:t>
            </a:r>
            <a:endParaRPr lang="de-CH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/>
              <a:t>Sich bei der EVP z.B. den </a:t>
            </a:r>
            <a:r>
              <a:rPr lang="de-CH" dirty="0" err="1"/>
              <a:t>Fauen</a:t>
            </a:r>
            <a:r>
              <a:rPr lang="de-CH" dirty="0"/>
              <a:t> im Vorstand und hinter den Kulissen engagieren.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dirty="0" smtClean="0"/>
              <a:t>Am 8.3. findet zudem die Veranstaltung psychische Auswirkungen der Prostitution statt, für die wir sowohl noch Spenden wie helfende Hände und Köpfe benötigen. </a:t>
            </a:r>
          </a:p>
          <a:p>
            <a:endParaRPr lang="de-CH" sz="1200" b="0" strike="noStrike" spc="-1" dirty="0" smtClean="0">
              <a:solidFill>
                <a:srgbClr val="191B0E"/>
              </a:solidFill>
              <a:latin typeface="Arial"/>
            </a:endParaRPr>
          </a:p>
          <a:p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4154070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558</Words>
  <Application>Microsoft Office PowerPoint</Application>
  <PresentationFormat>Benutzerdefiniert</PresentationFormat>
  <Paragraphs>112</Paragraphs>
  <Slides>9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Office Theme</vt:lpstr>
      <vt:lpstr>PowerPoint-Präsentation</vt:lpstr>
      <vt:lpstr>Fakten zu Prostitution</vt:lpstr>
      <vt:lpstr>Sexetablissements in der Region </vt:lpstr>
      <vt:lpstr>UN Menschenrechtsrat, Reem Alsaleem, Sonderberichterstatterin für Gewalt gegen Frauen und Mädchen 2024:  Untersuchungsbericht zur Prostitution und Gewalt gegen Frauen und  Mädchen</vt:lpstr>
      <vt:lpstr>Bericht des Ausschusses des Europäischen Parlaments Sept 2023</vt:lpstr>
      <vt:lpstr>Nordisches Modell bzw. 4 Säulenprinzip</vt:lpstr>
      <vt:lpstr>Fakten nordisches Model</vt:lpstr>
      <vt:lpstr>Europäischer Gerichtshof für Menschenrechte (EMGR) 2024 Abweisung der Klage der Pro Prostitutionsverbände gegen das Sexkaufverbot in Frankreich  </vt:lpstr>
      <vt:lpstr>Was können wir tun als EVP, als Einzelperson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Stéphanie von Walterskirchen</dc:creator>
  <cp:lastModifiedBy>Sandra</cp:lastModifiedBy>
  <cp:revision>74</cp:revision>
  <dcterms:created xsi:type="dcterms:W3CDTF">2024-11-22T20:10:03Z</dcterms:created>
  <dcterms:modified xsi:type="dcterms:W3CDTF">2025-06-01T16:47:31Z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Breitbild</vt:lpwstr>
  </property>
  <property fmtid="{D5CDD505-2E9C-101B-9397-08002B2CF9AE}" pid="4" name="Slides">
    <vt:i4>17</vt:i4>
  </property>
</Properties>
</file>